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94" r:id="rId4"/>
    <p:sldId id="296" r:id="rId5"/>
    <p:sldId id="295" r:id="rId6"/>
    <p:sldId id="297" r:id="rId7"/>
    <p:sldId id="298" r:id="rId8"/>
    <p:sldId id="299" r:id="rId9"/>
    <p:sldId id="300" r:id="rId10"/>
    <p:sldId id="269" r:id="rId11"/>
    <p:sldId id="290" r:id="rId12"/>
    <p:sldId id="291" r:id="rId13"/>
    <p:sldId id="292" r:id="rId14"/>
    <p:sldId id="293" r:id="rId15"/>
    <p:sldId id="301" r:id="rId16"/>
    <p:sldId id="302" r:id="rId17"/>
    <p:sldId id="271" r:id="rId18"/>
    <p:sldId id="273" r:id="rId19"/>
    <p:sldId id="287" r:id="rId20"/>
    <p:sldId id="288" r:id="rId21"/>
    <p:sldId id="289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63" r:id="rId36"/>
    <p:sldId id="26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4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8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9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0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5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8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2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4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9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1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6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881AF-D5BB-4084-90B0-553154920552}" type="datetimeFigureOut">
              <a:rPr lang="en-US" smtClean="0"/>
              <a:t>04/05/2015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2F9-BC75-4411-8E42-B9F7E4A84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6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944"/>
            <a:ext cx="9144000" cy="37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595" y="1699022"/>
            <a:ext cx="7599406" cy="1790700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ln w="19050">
                  <a:solidFill>
                    <a:schemeClr val="bg1"/>
                  </a:solidFill>
                </a:ln>
              </a:rPr>
              <a:t>SWOP – </a:t>
            </a:r>
            <a:r>
              <a:rPr lang="en-US" sz="5400" b="1" u="sng" dirty="0" err="1">
                <a:ln w="19050">
                  <a:solidFill>
                    <a:schemeClr val="bg1"/>
                  </a:solidFill>
                </a:ln>
                <a:uFill>
                  <a:solidFill>
                    <a:schemeClr val="bg1"/>
                  </a:solidFill>
                </a:uFill>
              </a:rPr>
              <a:t>TaskMan</a:t>
            </a:r>
            <a:r>
              <a:rPr lang="en-US" sz="5400" b="1" dirty="0">
                <a:ln w="19050">
                  <a:solidFill>
                    <a:schemeClr val="bg1"/>
                  </a:solidFill>
                </a:ln>
              </a:rPr>
              <a:t> </a:t>
            </a:r>
            <a:r>
              <a:rPr lang="en-US" sz="5400" b="1" dirty="0" err="1">
                <a:ln w="19050">
                  <a:solidFill>
                    <a:schemeClr val="bg1"/>
                  </a:solidFill>
                </a:ln>
              </a:rPr>
              <a:t>iteratie</a:t>
            </a:r>
            <a:r>
              <a:rPr lang="en-US" sz="5400" b="1" dirty="0">
                <a:ln w="19050">
                  <a:solidFill>
                    <a:schemeClr val="bg1"/>
                  </a:solidFill>
                </a:ln>
              </a:rPr>
              <a:t> </a:t>
            </a:r>
            <a:r>
              <a:rPr lang="en-US" sz="5400" b="1" dirty="0" smtClean="0">
                <a:ln w="19050">
                  <a:solidFill>
                    <a:schemeClr val="bg1"/>
                  </a:solidFill>
                </a:ln>
              </a:rPr>
              <a:t>2</a:t>
            </a:r>
            <a:endParaRPr lang="en-US" sz="5400" b="1" dirty="0">
              <a:ln w="19050">
                <a:solidFill>
                  <a:schemeClr val="bg1"/>
                </a:solidFill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1630208"/>
          </a:xfrm>
          <a:ln w="12700">
            <a:noFill/>
          </a:ln>
        </p:spPr>
        <p:txBody>
          <a:bodyPr>
            <a:noAutofit/>
          </a:bodyPr>
          <a:lstStyle/>
          <a:p>
            <a:pPr algn="r"/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Door Tim Van Den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Broecke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,</a:t>
            </a:r>
          </a:p>
          <a:p>
            <a:pPr algn="r"/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Joran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 Van de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Woestijne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,</a:t>
            </a:r>
          </a:p>
          <a:p>
            <a:pPr algn="r"/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Vincent Van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Gestel</a:t>
            </a:r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en</a:t>
            </a:r>
            <a:endParaRPr lang="en-US" sz="2400" dirty="0">
              <a:ln w="12700">
                <a:solidFill>
                  <a:schemeClr val="bg1"/>
                </a:solidFill>
              </a:ln>
            </a:endParaRPr>
          </a:p>
          <a:p>
            <a:pPr algn="r"/>
            <a:r>
              <a:rPr lang="en-US" sz="2400" dirty="0">
                <a:ln w="12700">
                  <a:solidFill>
                    <a:schemeClr val="bg1"/>
                  </a:solidFill>
                </a:ln>
              </a:rPr>
              <a:t>Eli </a:t>
            </a:r>
            <a:r>
              <a:rPr lang="en-US" sz="2400" dirty="0" err="1">
                <a:ln w="12700">
                  <a:solidFill>
                    <a:schemeClr val="bg1"/>
                  </a:solidFill>
                </a:ln>
              </a:rPr>
              <a:t>Vangrieken</a:t>
            </a:r>
            <a:endParaRPr lang="en-US" sz="2400" dirty="0">
              <a:ln w="12700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70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– overzicht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" y="1690689"/>
            <a:ext cx="8939316" cy="4386805"/>
          </a:xfrm>
        </p:spPr>
      </p:pic>
      <p:sp>
        <p:nvSpPr>
          <p:cNvPr id="3" name="Rectangle 2"/>
          <p:cNvSpPr/>
          <p:nvPr/>
        </p:nvSpPr>
        <p:spPr>
          <a:xfrm>
            <a:off x="899160" y="2710815"/>
            <a:ext cx="830580" cy="3505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6797" y="3658552"/>
            <a:ext cx="796291" cy="5705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80247" y="3373278"/>
            <a:ext cx="1267778" cy="6796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7083" y="3264214"/>
            <a:ext cx="1348741" cy="8648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0483" y="3606800"/>
            <a:ext cx="996317" cy="750887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82325" y="2413000"/>
            <a:ext cx="840426" cy="297815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3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78" y="1119973"/>
            <a:ext cx="3062793" cy="5546847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– Memento </a:t>
            </a:r>
            <a:r>
              <a:rPr lang="nl-BE" dirty="0" err="1" smtClean="0"/>
              <a:t>CareTaker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27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1" y="1208313"/>
            <a:ext cx="7605920" cy="55156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- State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956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– Views &amp; Planning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" y="1518557"/>
            <a:ext cx="9070781" cy="4319916"/>
          </a:xfrm>
        </p:spPr>
      </p:pic>
    </p:spTree>
    <p:extLst>
      <p:ext uri="{BB962C8B-B14F-4D97-AF65-F5344CB8AC3E}">
        <p14:creationId xmlns:p14="http://schemas.microsoft.com/office/powerpoint/2010/main" val="33430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Het Design - Resources</a:t>
            </a:r>
            <a:endParaRPr lang="nl-BE" dirty="0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2" y="1371600"/>
            <a:ext cx="7006429" cy="5205413"/>
          </a:xfrm>
        </p:spPr>
      </p:pic>
    </p:spTree>
    <p:extLst>
      <p:ext uri="{BB962C8B-B14F-4D97-AF65-F5344CB8AC3E}">
        <p14:creationId xmlns:p14="http://schemas.microsoft.com/office/powerpoint/2010/main" val="38011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Het </a:t>
            </a:r>
            <a:r>
              <a:rPr lang="nl-BE" sz="4800" dirty="0"/>
              <a:t>Domein – </a:t>
            </a:r>
            <a:r>
              <a:rPr lang="nl-BE" sz="4800" dirty="0" smtClean="0"/>
              <a:t>Uitbreidbaarheid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4500" b="1" dirty="0" smtClean="0"/>
              <a:t>Resources</a:t>
            </a:r>
            <a:r>
              <a:rPr lang="nl-BE" sz="4500" dirty="0" smtClean="0"/>
              <a:t> zijn zeer </a:t>
            </a:r>
            <a:r>
              <a:rPr lang="nl-BE" sz="4500" b="1" dirty="0" smtClean="0"/>
              <a:t>Generiek</a:t>
            </a:r>
          </a:p>
          <a:p>
            <a:pPr marL="0" indent="0">
              <a:buNone/>
            </a:pPr>
            <a:endParaRPr lang="nl-BE" sz="4500" b="1" dirty="0"/>
          </a:p>
          <a:p>
            <a:pPr marL="0" indent="0">
              <a:buNone/>
            </a:pPr>
            <a:endParaRPr lang="nl-BE" sz="4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50" y="2515969"/>
            <a:ext cx="6320883" cy="42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Het Domein – Robuustheid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4500" b="1" dirty="0" smtClean="0"/>
              <a:t>Low </a:t>
            </a:r>
            <a:r>
              <a:rPr lang="nl-BE" sz="4500" b="1" dirty="0" err="1" smtClean="0"/>
              <a:t>coupling</a:t>
            </a:r>
            <a:endParaRPr lang="nl-BE" sz="4500" b="1" dirty="0" smtClean="0"/>
          </a:p>
          <a:p>
            <a:pPr marL="0" indent="0">
              <a:buNone/>
            </a:pPr>
            <a:r>
              <a:rPr lang="nl-BE" sz="4500" dirty="0" smtClean="0"/>
              <a:t>	Systeem afscherming door 	views</a:t>
            </a:r>
            <a:endParaRPr lang="nl-BE" sz="4500" dirty="0"/>
          </a:p>
          <a:p>
            <a:pPr marL="0" indent="0">
              <a:buNone/>
            </a:pPr>
            <a:r>
              <a:rPr lang="nl-BE" sz="4500" b="1" dirty="0" smtClean="0"/>
              <a:t>Plan </a:t>
            </a:r>
            <a:r>
              <a:rPr lang="nl-BE" sz="4500" b="1" dirty="0" err="1" smtClean="0"/>
              <a:t>task</a:t>
            </a:r>
            <a:r>
              <a:rPr lang="nl-BE" sz="4500" b="1" dirty="0" smtClean="0"/>
              <a:t> </a:t>
            </a:r>
            <a:r>
              <a:rPr lang="nl-BE" sz="4500" b="1" dirty="0" err="1" smtClean="0"/>
              <a:t>use</a:t>
            </a:r>
            <a:r>
              <a:rPr lang="nl-BE" sz="4500" b="1" dirty="0" smtClean="0"/>
              <a:t>-case</a:t>
            </a:r>
          </a:p>
          <a:p>
            <a:pPr marL="0" indent="0">
              <a:buNone/>
            </a:pPr>
            <a:r>
              <a:rPr lang="nl-BE" sz="4500" dirty="0" smtClean="0"/>
              <a:t>	Systeem suggesties altijd 	veilig</a:t>
            </a:r>
          </a:p>
        </p:txBody>
      </p:sp>
    </p:spTree>
    <p:extLst>
      <p:ext uri="{BB962C8B-B14F-4D97-AF65-F5344CB8AC3E}">
        <p14:creationId xmlns:p14="http://schemas.microsoft.com/office/powerpoint/2010/main" val="36080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UC1: Show </a:t>
            </a:r>
            <a:r>
              <a:rPr lang="nl-BE" sz="4800" dirty="0" err="1" smtClean="0"/>
              <a:t>Projects</a:t>
            </a:r>
            <a:endParaRPr lang="nl-BE" sz="4800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520"/>
            <a:ext cx="9156019" cy="4975825"/>
          </a:xfrm>
        </p:spPr>
      </p:pic>
    </p:spTree>
    <p:extLst>
      <p:ext uri="{BB962C8B-B14F-4D97-AF65-F5344CB8AC3E}">
        <p14:creationId xmlns:p14="http://schemas.microsoft.com/office/powerpoint/2010/main" val="94766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UC1: Show </a:t>
            </a:r>
            <a:r>
              <a:rPr lang="nl-BE" sz="4800" dirty="0" err="1" smtClean="0"/>
              <a:t>Projects</a:t>
            </a:r>
            <a:r>
              <a:rPr lang="nl-BE" sz="4800" dirty="0" smtClean="0"/>
              <a:t> part 2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952"/>
            <a:ext cx="9126666" cy="4700789"/>
          </a:xfrm>
        </p:spPr>
      </p:pic>
    </p:spTree>
    <p:extLst>
      <p:ext uri="{BB962C8B-B14F-4D97-AF65-F5344CB8AC3E}">
        <p14:creationId xmlns:p14="http://schemas.microsoft.com/office/powerpoint/2010/main" val="68195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UC1: Project Details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84712"/>
            <a:ext cx="6941713" cy="5371564"/>
          </a:xfrm>
        </p:spPr>
      </p:pic>
    </p:spTree>
    <p:extLst>
      <p:ext uri="{BB962C8B-B14F-4D97-AF65-F5344CB8AC3E}">
        <p14:creationId xmlns:p14="http://schemas.microsoft.com/office/powerpoint/2010/main" val="40555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err="1"/>
              <a:t>Inleiding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AutoNum type="arabicPeriod"/>
            </a:pPr>
            <a:r>
              <a:rPr lang="en-US" sz="4500" dirty="0" smtClean="0"/>
              <a:t>Refactoring </a:t>
            </a:r>
            <a:r>
              <a:rPr lang="en-US" sz="4500" dirty="0" err="1" smtClean="0"/>
              <a:t>iteratie</a:t>
            </a:r>
            <a:r>
              <a:rPr lang="en-US" sz="4500" dirty="0" smtClean="0"/>
              <a:t> 1</a:t>
            </a:r>
            <a:endParaRPr lang="en-US" sz="4500" dirty="0"/>
          </a:p>
          <a:p>
            <a:pPr marL="385763" indent="-385763">
              <a:buAutoNum type="arabicPeriod"/>
            </a:pPr>
            <a:r>
              <a:rPr lang="en-US" sz="4500" dirty="0" smtClean="0"/>
              <a:t>Design </a:t>
            </a:r>
            <a:r>
              <a:rPr lang="en-US" sz="4500" dirty="0" err="1" smtClean="0"/>
              <a:t>overzicht</a:t>
            </a:r>
            <a:endParaRPr lang="en-US" sz="4500" dirty="0"/>
          </a:p>
          <a:p>
            <a:pPr marL="385763" indent="-385763">
              <a:buAutoNum type="arabicPeriod"/>
            </a:pPr>
            <a:r>
              <a:rPr lang="en-US" sz="4500" dirty="0"/>
              <a:t>Domain strength</a:t>
            </a:r>
          </a:p>
          <a:p>
            <a:pPr marL="385763" indent="-385763">
              <a:buAutoNum type="arabicPeriod"/>
            </a:pPr>
            <a:r>
              <a:rPr lang="en-US" sz="45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5402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UC1: Task Details part 1</a:t>
            </a:r>
            <a:endParaRPr lang="en-US" sz="4800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4" y="1361985"/>
            <a:ext cx="7920507" cy="5283504"/>
          </a:xfrm>
        </p:spPr>
      </p:pic>
    </p:spTree>
    <p:extLst>
      <p:ext uri="{BB962C8B-B14F-4D97-AF65-F5344CB8AC3E}">
        <p14:creationId xmlns:p14="http://schemas.microsoft.com/office/powerpoint/2010/main" val="36538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UC1: Task Details part 2</a:t>
            </a:r>
            <a:endParaRPr lang="en-US" sz="4800" dirty="0"/>
          </a:p>
        </p:txBody>
      </p:sp>
      <p:pic>
        <p:nvPicPr>
          <p:cNvPr id="3" name="Tijdelijke aanduiding voor inhoud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6" y="1577424"/>
            <a:ext cx="8842591" cy="4977921"/>
          </a:xfrm>
        </p:spPr>
      </p:pic>
    </p:spTree>
    <p:extLst>
      <p:ext uri="{BB962C8B-B14F-4D97-AF65-F5344CB8AC3E}">
        <p14:creationId xmlns:p14="http://schemas.microsoft.com/office/powerpoint/2010/main" val="10426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UC2: Create Project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587"/>
            <a:ext cx="9127222" cy="4069030"/>
          </a:xfrm>
        </p:spPr>
      </p:pic>
    </p:spTree>
    <p:extLst>
      <p:ext uri="{BB962C8B-B14F-4D97-AF65-F5344CB8AC3E}">
        <p14:creationId xmlns:p14="http://schemas.microsoft.com/office/powerpoint/2010/main" val="33460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UC3: Create Task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941"/>
            <a:ext cx="9072694" cy="3346337"/>
          </a:xfrm>
        </p:spPr>
      </p:pic>
    </p:spTree>
    <p:extLst>
      <p:ext uri="{BB962C8B-B14F-4D97-AF65-F5344CB8AC3E}">
        <p14:creationId xmlns:p14="http://schemas.microsoft.com/office/powerpoint/2010/main" val="5325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UC4: Plan Task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85056"/>
            <a:ext cx="9088487" cy="4352105"/>
          </a:xfrm>
        </p:spPr>
      </p:pic>
    </p:spTree>
    <p:extLst>
      <p:ext uri="{BB962C8B-B14F-4D97-AF65-F5344CB8AC3E}">
        <p14:creationId xmlns:p14="http://schemas.microsoft.com/office/powerpoint/2010/main" val="18631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UC4: Plan Task part 2</a:t>
            </a:r>
            <a:endParaRPr lang="en-US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33163"/>
            <a:ext cx="9141047" cy="4091119"/>
          </a:xfrm>
        </p:spPr>
      </p:pic>
    </p:spTree>
    <p:extLst>
      <p:ext uri="{BB962C8B-B14F-4D97-AF65-F5344CB8AC3E}">
        <p14:creationId xmlns:p14="http://schemas.microsoft.com/office/powerpoint/2010/main" val="19637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UC4: Plan Task </a:t>
            </a:r>
            <a:r>
              <a:rPr lang="en-US" sz="4800" dirty="0" smtClean="0"/>
              <a:t>part 3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554"/>
            <a:ext cx="9101821" cy="4995245"/>
          </a:xfrm>
        </p:spPr>
      </p:pic>
    </p:spTree>
    <p:extLst>
      <p:ext uri="{BB962C8B-B14F-4D97-AF65-F5344CB8AC3E}">
        <p14:creationId xmlns:p14="http://schemas.microsoft.com/office/powerpoint/2010/main" val="238911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UC4: Plan Task </a:t>
            </a:r>
            <a:r>
              <a:rPr lang="en-US" sz="4800" dirty="0" smtClean="0"/>
              <a:t>part 4</a:t>
            </a:r>
            <a:endParaRPr lang="nl-BE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6407"/>
            <a:ext cx="9149404" cy="3640753"/>
          </a:xfrm>
        </p:spPr>
      </p:pic>
    </p:spTree>
    <p:extLst>
      <p:ext uri="{BB962C8B-B14F-4D97-AF65-F5344CB8AC3E}">
        <p14:creationId xmlns:p14="http://schemas.microsoft.com/office/powerpoint/2010/main" val="7090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UC5: Resolve Conflict</a:t>
            </a:r>
            <a:endParaRPr lang="en-US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312"/>
            <a:ext cx="9110652" cy="4603820"/>
          </a:xfrm>
        </p:spPr>
      </p:pic>
    </p:spTree>
    <p:extLst>
      <p:ext uri="{BB962C8B-B14F-4D97-AF65-F5344CB8AC3E}">
        <p14:creationId xmlns:p14="http://schemas.microsoft.com/office/powerpoint/2010/main" val="35941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UC5: Resolve </a:t>
            </a:r>
            <a:r>
              <a:rPr lang="en-US" sz="4800" dirty="0" smtClean="0"/>
              <a:t>Conflict part2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7957"/>
            <a:ext cx="9088783" cy="3385868"/>
          </a:xfrm>
        </p:spPr>
      </p:pic>
    </p:spTree>
    <p:extLst>
      <p:ext uri="{BB962C8B-B14F-4D97-AF65-F5344CB8AC3E}">
        <p14:creationId xmlns:p14="http://schemas.microsoft.com/office/powerpoint/2010/main" val="34402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r>
              <a:rPr lang="nl-BE" dirty="0" smtClean="0"/>
              <a:t> iteratie 1- Views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4"/>
            <a:ext cx="9144000" cy="5389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4"/>
            <a:ext cx="9144000" cy="5389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3"/>
            <a:ext cx="9144000" cy="5389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2"/>
            <a:ext cx="9144000" cy="5389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582"/>
            <a:ext cx="9144000" cy="53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8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UC6:  </a:t>
            </a:r>
            <a:r>
              <a:rPr lang="en-US" sz="4800" dirty="0"/>
              <a:t>Update Task Status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2688"/>
            <a:ext cx="9151128" cy="4636444"/>
          </a:xfrm>
        </p:spPr>
      </p:pic>
    </p:spTree>
    <p:extLst>
      <p:ext uri="{BB962C8B-B14F-4D97-AF65-F5344CB8AC3E}">
        <p14:creationId xmlns:p14="http://schemas.microsoft.com/office/powerpoint/2010/main" val="16685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UC7:  Advance Time</a:t>
            </a:r>
            <a:endParaRPr lang="nl-BE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105"/>
            <a:ext cx="9134456" cy="4427329"/>
          </a:xfrm>
        </p:spPr>
      </p:pic>
    </p:spTree>
    <p:extLst>
      <p:ext uri="{BB962C8B-B14F-4D97-AF65-F5344CB8AC3E}">
        <p14:creationId xmlns:p14="http://schemas.microsoft.com/office/powerpoint/2010/main" val="22823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UC8:  Simulation Commit</a:t>
            </a:r>
            <a:endParaRPr lang="nl-BE" sz="48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840"/>
            <a:ext cx="9174921" cy="3596986"/>
          </a:xfrm>
        </p:spPr>
      </p:pic>
    </p:spTree>
    <p:extLst>
      <p:ext uri="{BB962C8B-B14F-4D97-AF65-F5344CB8AC3E}">
        <p14:creationId xmlns:p14="http://schemas.microsoft.com/office/powerpoint/2010/main" val="30096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UC8:  Simulation Revert</a:t>
            </a:r>
            <a:endParaRPr lang="nl-BE" sz="48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495"/>
            <a:ext cx="9136630" cy="3803178"/>
          </a:xfrm>
        </p:spPr>
      </p:pic>
    </p:spTree>
    <p:extLst>
      <p:ext uri="{BB962C8B-B14F-4D97-AF65-F5344CB8AC3E}">
        <p14:creationId xmlns:p14="http://schemas.microsoft.com/office/powerpoint/2010/main" val="10096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Testing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93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/>
              <a:t>Testing - Testsuite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53" y="2541566"/>
            <a:ext cx="7886700" cy="326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nl-BE" sz="4500" i="1" dirty="0"/>
          </a:p>
          <a:p>
            <a:pPr marL="0" indent="0" algn="ctr">
              <a:buNone/>
            </a:pPr>
            <a:r>
              <a:rPr lang="nl-BE" sz="4500" i="1" dirty="0"/>
              <a:t>Demonstratie</a:t>
            </a:r>
          </a:p>
        </p:txBody>
      </p:sp>
    </p:spTree>
    <p:extLst>
      <p:ext uri="{BB962C8B-B14F-4D97-AF65-F5344CB8AC3E}">
        <p14:creationId xmlns:p14="http://schemas.microsoft.com/office/powerpoint/2010/main" val="87510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/>
              <a:t>Werkverdeling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/>
              <a:t>Format: (Estimated) group / individual / study</a:t>
            </a:r>
          </a:p>
          <a:p>
            <a:pPr>
              <a:buFontTx/>
              <a:buChar char="-"/>
            </a:pPr>
            <a:r>
              <a:rPr lang="nl-BE" sz="1800" dirty="0"/>
              <a:t>Vincent Van Gestel: </a:t>
            </a:r>
            <a:r>
              <a:rPr lang="nl-BE" sz="1800" u="sng" dirty="0" smtClean="0"/>
              <a:t>Wildcard</a:t>
            </a:r>
            <a:r>
              <a:rPr lang="nl-BE" sz="1800" dirty="0" smtClean="0"/>
              <a:t> </a:t>
            </a:r>
            <a:r>
              <a:rPr lang="nl-BE" sz="1800" dirty="0" err="1" smtClean="0"/>
              <a:t>now</a:t>
            </a:r>
            <a:r>
              <a:rPr lang="nl-BE" sz="1800" dirty="0"/>
              <a:t>, </a:t>
            </a:r>
            <a:r>
              <a:rPr lang="nl-BE" sz="1800" dirty="0" smtClean="0"/>
              <a:t>Design </a:t>
            </a:r>
            <a:r>
              <a:rPr lang="nl-BE" sz="1800" dirty="0" err="1" smtClean="0"/>
              <a:t>coordinator</a:t>
            </a:r>
            <a:r>
              <a:rPr lang="nl-BE" sz="1800" dirty="0" smtClean="0"/>
              <a:t> </a:t>
            </a:r>
            <a:r>
              <a:rPr lang="nl-BE" sz="1800" dirty="0" smtClean="0"/>
              <a:t>Next</a:t>
            </a:r>
          </a:p>
          <a:p>
            <a:pPr marL="0" indent="0">
              <a:buNone/>
            </a:pPr>
            <a:r>
              <a:rPr lang="nl-BE" sz="1800" dirty="0" smtClean="0"/>
              <a:t>	70/40/12</a:t>
            </a:r>
            <a:endParaRPr lang="nl-BE" sz="1800" dirty="0"/>
          </a:p>
          <a:p>
            <a:pPr>
              <a:buFontTx/>
              <a:buChar char="-"/>
            </a:pPr>
            <a:r>
              <a:rPr lang="nl-BE" sz="1800" dirty="0" smtClean="0"/>
              <a:t>Joran </a:t>
            </a:r>
            <a:r>
              <a:rPr lang="nl-BE" sz="1800" dirty="0"/>
              <a:t>Van de Woestijne: </a:t>
            </a:r>
            <a:r>
              <a:rPr lang="nl-BE" sz="1800" u="sng" dirty="0" smtClean="0"/>
              <a:t>Domain</a:t>
            </a:r>
            <a:r>
              <a:rPr lang="nl-BE" sz="1800" dirty="0" smtClean="0"/>
              <a:t> </a:t>
            </a:r>
            <a:r>
              <a:rPr lang="nl-BE" sz="1800" dirty="0"/>
              <a:t>coordinator now, </a:t>
            </a:r>
            <a:r>
              <a:rPr lang="nl-BE" sz="1800" dirty="0" err="1" smtClean="0"/>
              <a:t>Testing</a:t>
            </a:r>
            <a:r>
              <a:rPr lang="nl-BE" sz="1800" dirty="0" smtClean="0"/>
              <a:t> </a:t>
            </a:r>
            <a:r>
              <a:rPr lang="nl-BE" sz="1800" dirty="0" err="1" smtClean="0"/>
              <a:t>coordinator</a:t>
            </a:r>
            <a:r>
              <a:rPr lang="nl-BE" sz="1800" dirty="0" smtClean="0"/>
              <a:t> </a:t>
            </a:r>
            <a:r>
              <a:rPr lang="nl-BE" sz="1800" dirty="0" smtClean="0"/>
              <a:t>Next</a:t>
            </a:r>
          </a:p>
          <a:p>
            <a:pPr marL="0" indent="0">
              <a:buNone/>
            </a:pPr>
            <a:r>
              <a:rPr lang="nl-BE" sz="1800" dirty="0"/>
              <a:t>	</a:t>
            </a:r>
            <a:r>
              <a:rPr lang="nl-BE" sz="1800" dirty="0" smtClean="0"/>
              <a:t>70/10/10</a:t>
            </a:r>
            <a:endParaRPr lang="nl-BE" sz="1400" dirty="0"/>
          </a:p>
          <a:p>
            <a:pPr>
              <a:buFontTx/>
              <a:buChar char="-"/>
            </a:pPr>
            <a:r>
              <a:rPr lang="nl-BE" sz="1800" dirty="0" smtClean="0"/>
              <a:t>Tim </a:t>
            </a:r>
            <a:r>
              <a:rPr lang="nl-BE" sz="1800" dirty="0"/>
              <a:t>Van Den Broecke: </a:t>
            </a:r>
            <a:r>
              <a:rPr lang="nl-BE" sz="1800" u="sng" dirty="0" smtClean="0"/>
              <a:t>Design</a:t>
            </a:r>
            <a:r>
              <a:rPr lang="nl-BE" sz="1800" dirty="0" smtClean="0"/>
              <a:t> </a:t>
            </a:r>
            <a:r>
              <a:rPr lang="nl-BE" sz="1800" dirty="0"/>
              <a:t>coordinator now, </a:t>
            </a:r>
            <a:r>
              <a:rPr lang="nl-BE" sz="1800" dirty="0" smtClean="0"/>
              <a:t>Wildcard </a:t>
            </a:r>
            <a:r>
              <a:rPr lang="nl-BE" sz="1800" dirty="0" smtClean="0"/>
              <a:t>Next</a:t>
            </a:r>
          </a:p>
          <a:p>
            <a:pPr marL="0" indent="0">
              <a:buNone/>
            </a:pPr>
            <a:r>
              <a:rPr lang="nl-BE" sz="1800" dirty="0"/>
              <a:t>	</a:t>
            </a:r>
            <a:r>
              <a:rPr lang="nl-BE" sz="1800" dirty="0" smtClean="0"/>
              <a:t>70/30/10</a:t>
            </a:r>
            <a:endParaRPr lang="nl-BE" sz="1800" dirty="0"/>
          </a:p>
          <a:p>
            <a:pPr>
              <a:buFontTx/>
              <a:buChar char="-"/>
            </a:pPr>
            <a:r>
              <a:rPr lang="nl-BE" sz="1800" dirty="0" smtClean="0"/>
              <a:t>Eli </a:t>
            </a:r>
            <a:r>
              <a:rPr lang="nl-BE" sz="1800" dirty="0"/>
              <a:t>Vangrieken: </a:t>
            </a:r>
            <a:r>
              <a:rPr lang="nl-BE" sz="1800" u="sng" dirty="0" err="1" smtClean="0"/>
              <a:t>Testing</a:t>
            </a:r>
            <a:r>
              <a:rPr lang="nl-BE" sz="1800" dirty="0" smtClean="0"/>
              <a:t> </a:t>
            </a:r>
            <a:r>
              <a:rPr lang="nl-BE" sz="1800" dirty="0" err="1" smtClean="0"/>
              <a:t>coordinator</a:t>
            </a:r>
            <a:r>
              <a:rPr lang="nl-BE" sz="1800" dirty="0" smtClean="0"/>
              <a:t> </a:t>
            </a:r>
            <a:r>
              <a:rPr lang="nl-BE" sz="1800" dirty="0" err="1" smtClean="0"/>
              <a:t>now</a:t>
            </a:r>
            <a:r>
              <a:rPr lang="nl-BE" sz="1800" dirty="0"/>
              <a:t>, </a:t>
            </a:r>
            <a:r>
              <a:rPr lang="nl-BE" sz="1800" dirty="0" smtClean="0"/>
              <a:t>Domain </a:t>
            </a:r>
            <a:r>
              <a:rPr lang="nl-BE" sz="1800" dirty="0" err="1" smtClean="0"/>
              <a:t>coordinator</a:t>
            </a:r>
            <a:r>
              <a:rPr lang="nl-BE" sz="1800" dirty="0" smtClean="0"/>
              <a:t> </a:t>
            </a:r>
            <a:r>
              <a:rPr lang="nl-BE" sz="1800" dirty="0" smtClean="0"/>
              <a:t>Next</a:t>
            </a:r>
          </a:p>
          <a:p>
            <a:pPr marL="0" indent="0">
              <a:buNone/>
            </a:pPr>
            <a:r>
              <a:rPr lang="nl-BE" sz="1800" dirty="0"/>
              <a:t>	</a:t>
            </a:r>
            <a:r>
              <a:rPr lang="nl-BE" sz="1800" dirty="0" smtClean="0"/>
              <a:t>70/30/10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30926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r>
              <a:rPr lang="nl-BE" dirty="0" smtClean="0"/>
              <a:t> iteratie 1- </a:t>
            </a:r>
            <a:r>
              <a:rPr lang="nl-BE" dirty="0" err="1" smtClean="0"/>
              <a:t>Observer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628650" y="2954215"/>
            <a:ext cx="1891323" cy="1844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2003975"/>
            <a:ext cx="653148" cy="636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2797237"/>
            <a:ext cx="653148" cy="6369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3590499"/>
            <a:ext cx="653148" cy="6369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4383761"/>
            <a:ext cx="653148" cy="636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278238" y="5177023"/>
            <a:ext cx="653148" cy="63695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2550295" y="2322452"/>
            <a:ext cx="2620200" cy="108438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550295" y="3021693"/>
            <a:ext cx="2620200" cy="62747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550296" y="3908976"/>
            <a:ext cx="2620199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577010" y="4177221"/>
            <a:ext cx="2593485" cy="536927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598587" y="4417898"/>
            <a:ext cx="2504859" cy="107760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0061" y="3512753"/>
            <a:ext cx="214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finished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85981" y="1949642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27" name="TextBox 26"/>
          <p:cNvSpPr txBox="1"/>
          <p:nvPr/>
        </p:nvSpPr>
        <p:spPr>
          <a:xfrm>
            <a:off x="5385981" y="2730993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28" name="TextBox 27"/>
          <p:cNvSpPr txBox="1"/>
          <p:nvPr/>
        </p:nvSpPr>
        <p:spPr>
          <a:xfrm>
            <a:off x="5387164" y="3524255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29" name="TextBox 28"/>
          <p:cNvSpPr txBox="1"/>
          <p:nvPr/>
        </p:nvSpPr>
        <p:spPr>
          <a:xfrm>
            <a:off x="5385981" y="4329428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30" name="TextBox 29"/>
          <p:cNvSpPr txBox="1"/>
          <p:nvPr/>
        </p:nvSpPr>
        <p:spPr>
          <a:xfrm>
            <a:off x="5385981" y="5134601"/>
            <a:ext cx="437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D</a:t>
            </a:r>
            <a:endParaRPr lang="en-US" sz="4400"/>
          </a:p>
        </p:txBody>
      </p:sp>
      <p:sp>
        <p:nvSpPr>
          <p:cNvPr id="38" name="TextBox 37"/>
          <p:cNvSpPr txBox="1"/>
          <p:nvPr/>
        </p:nvSpPr>
        <p:spPr>
          <a:xfrm>
            <a:off x="5896289" y="2120053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931386" y="2931047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931386" y="3718488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931386" y="4529239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(TASK)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931385" y="5277468"/>
            <a:ext cx="16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mtClean="0"/>
              <a:t>(PROJECT)</a:t>
            </a: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468796" y="2609206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72840" y="3073601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74915" y="3577122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68796" y="4034395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4958" y="4532428"/>
            <a:ext cx="382220" cy="65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>
                <a:solidFill>
                  <a:schemeClr val="accent6"/>
                </a:solidFill>
              </a:rPr>
              <a:t>!</a:t>
            </a:r>
            <a:endParaRPr lang="en-US" sz="3600">
              <a:solidFill>
                <a:schemeClr val="accent6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2544959" y="2315010"/>
            <a:ext cx="2620200" cy="1084385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544959" y="3014251"/>
            <a:ext cx="2620200" cy="627471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544960" y="3901534"/>
            <a:ext cx="2620199" cy="0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2571674" y="4169779"/>
            <a:ext cx="2593485" cy="536927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593251" y="4410456"/>
            <a:ext cx="2504859" cy="1077602"/>
          </a:xfrm>
          <a:prstGeom prst="straightConnector1">
            <a:avLst/>
          </a:prstGeom>
          <a:ln w="6985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8" grpId="0"/>
      <p:bldP spid="39" grpId="0"/>
      <p:bldP spid="40" grpId="0"/>
      <p:bldP spid="41" grpId="0"/>
      <p:bldP spid="42" grpId="0"/>
      <p:bldP spid="53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r>
              <a:rPr lang="nl-BE" dirty="0" smtClean="0"/>
              <a:t> iteratie 1- State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3173046" y="2766645"/>
            <a:ext cx="1891323" cy="18444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05740" y="3090654"/>
            <a:ext cx="2915138" cy="1125416"/>
          </a:xfrm>
          <a:prstGeom prst="wedgeEllipseCallout">
            <a:avLst>
              <a:gd name="adj1" fmla="val -50494"/>
              <a:gd name="adj2" fmla="val 47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/>
              <a:t>e</a:t>
            </a:r>
            <a:r>
              <a:rPr lang="nl-BE" smtClean="0"/>
              <a:t>xecute(startTime)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29444" r="71794" b="36332"/>
          <a:stretch/>
        </p:blipFill>
        <p:spPr>
          <a:xfrm>
            <a:off x="5345723" y="4001477"/>
            <a:ext cx="1735016" cy="50018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972050" y="4357688"/>
            <a:ext cx="45720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95589" y="3330221"/>
            <a:ext cx="163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TASK</a:t>
            </a:r>
            <a:endParaRPr lang="en-US" sz="4400"/>
          </a:p>
        </p:txBody>
      </p:sp>
      <p:sp>
        <p:nvSpPr>
          <p:cNvPr id="12" name="TextBox 11"/>
          <p:cNvSpPr txBox="1"/>
          <p:nvPr/>
        </p:nvSpPr>
        <p:spPr>
          <a:xfrm>
            <a:off x="5450059" y="3866848"/>
            <a:ext cx="163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smtClean="0"/>
              <a:t>STATE</a:t>
            </a:r>
            <a:endParaRPr lang="en-US" sz="4400"/>
          </a:p>
        </p:txBody>
      </p:sp>
      <p:cxnSp>
        <p:nvCxnSpPr>
          <p:cNvPr id="14" name="Elbow Connector 13"/>
          <p:cNvCxnSpPr/>
          <p:nvPr/>
        </p:nvCxnSpPr>
        <p:spPr>
          <a:xfrm>
            <a:off x="4972050" y="3360804"/>
            <a:ext cx="1293349" cy="5851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64359" y="2766645"/>
            <a:ext cx="227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/>
              <a:t>e</a:t>
            </a:r>
            <a:r>
              <a:rPr lang="nl-BE" sz="3600" smtClean="0"/>
              <a:t>xecute?</a:t>
            </a:r>
            <a:endParaRPr lang="en-US" sz="3600"/>
          </a:p>
        </p:txBody>
      </p:sp>
      <p:cxnSp>
        <p:nvCxnSpPr>
          <p:cNvPr id="18" name="Elbow Connector 17"/>
          <p:cNvCxnSpPr/>
          <p:nvPr/>
        </p:nvCxnSpPr>
        <p:spPr>
          <a:xfrm>
            <a:off x="4972050" y="3175975"/>
            <a:ext cx="1642110" cy="757823"/>
          </a:xfrm>
          <a:prstGeom prst="bentConnector3">
            <a:avLst>
              <a:gd name="adj1" fmla="val 100116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4358" y="2560731"/>
            <a:ext cx="227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/>
              <a:t>informatie</a:t>
            </a:r>
            <a:endParaRPr lang="en-US" sz="3600"/>
          </a:p>
        </p:txBody>
      </p:sp>
      <p:sp>
        <p:nvSpPr>
          <p:cNvPr id="23" name="TextBox 22"/>
          <p:cNvSpPr txBox="1"/>
          <p:nvPr/>
        </p:nvSpPr>
        <p:spPr>
          <a:xfrm>
            <a:off x="4186018" y="4795905"/>
            <a:ext cx="415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smtClean="0"/>
              <a:t>SetStatus(newState)</a:t>
            </a:r>
            <a:endParaRPr lang="en-US" sz="3600"/>
          </a:p>
        </p:txBody>
      </p:sp>
      <p:cxnSp>
        <p:nvCxnSpPr>
          <p:cNvPr id="24" name="Elbow Connector 23"/>
          <p:cNvCxnSpPr/>
          <p:nvPr/>
        </p:nvCxnSpPr>
        <p:spPr>
          <a:xfrm>
            <a:off x="5987561" y="4528070"/>
            <a:ext cx="451339" cy="12700"/>
          </a:xfrm>
          <a:prstGeom prst="bentConnector4">
            <a:avLst>
              <a:gd name="adj1" fmla="val 389"/>
              <a:gd name="adj2" fmla="val 270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5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7" grpId="0"/>
      <p:bldP spid="17" grpId="1"/>
      <p:bldP spid="21" grpId="0"/>
      <p:bldP spid="21" grpId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8474"/>
            <a:ext cx="7801337" cy="5165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0" y="1489959"/>
            <a:ext cx="3682920" cy="671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80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418474"/>
            <a:ext cx="7801337" cy="5165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49" y="4927640"/>
            <a:ext cx="4533659" cy="593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67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762"/>
          <a:stretch/>
        </p:blipFill>
        <p:spPr>
          <a:xfrm>
            <a:off x="628650" y="1418294"/>
            <a:ext cx="7894113" cy="516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1237" y="3050604"/>
            <a:ext cx="6051564" cy="46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276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800" dirty="0" smtClean="0"/>
              <a:t>T-Man file updates</a:t>
            </a:r>
            <a:endParaRPr lang="nl-BE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8294"/>
            <a:ext cx="7933793" cy="516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50" y="3484654"/>
            <a:ext cx="5083456" cy="46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52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</TotalTime>
  <Words>235</Words>
  <Application>Microsoft Office PowerPoint</Application>
  <PresentationFormat>On-screen Show (4:3)</PresentationFormat>
  <Paragraphs>82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SWOP – TaskMan iteratie 2</vt:lpstr>
      <vt:lpstr>Inleiding</vt:lpstr>
      <vt:lpstr>Refactoring iteratie 1- Views</vt:lpstr>
      <vt:lpstr>Refactoring iteratie 1- Observer</vt:lpstr>
      <vt:lpstr>Refactoring iteratie 1- State</vt:lpstr>
      <vt:lpstr>T-Man file updates</vt:lpstr>
      <vt:lpstr>T-Man file updates</vt:lpstr>
      <vt:lpstr>T-Man file updates</vt:lpstr>
      <vt:lpstr>T-Man file updates</vt:lpstr>
      <vt:lpstr>Het Design – overzicht</vt:lpstr>
      <vt:lpstr>Het Design – Memento CareTaker</vt:lpstr>
      <vt:lpstr>Het Design - State</vt:lpstr>
      <vt:lpstr>Het Design – Views &amp; Planning</vt:lpstr>
      <vt:lpstr>Het Design - Resources</vt:lpstr>
      <vt:lpstr>Het Domein – Uitbreidbaarheid</vt:lpstr>
      <vt:lpstr>Het Domein – Robuustheid</vt:lpstr>
      <vt:lpstr>UC1: Show Projects</vt:lpstr>
      <vt:lpstr>UC1: Show Projects part 2</vt:lpstr>
      <vt:lpstr>UC1: Project Details</vt:lpstr>
      <vt:lpstr>UC1: Task Details part 1</vt:lpstr>
      <vt:lpstr>UC1: Task Details part 2</vt:lpstr>
      <vt:lpstr>UC2: Create Project</vt:lpstr>
      <vt:lpstr>UC3: Create Task</vt:lpstr>
      <vt:lpstr>UC4: Plan Task</vt:lpstr>
      <vt:lpstr>UC4: Plan Task part 2</vt:lpstr>
      <vt:lpstr>UC4: Plan Task part 3</vt:lpstr>
      <vt:lpstr>UC4: Plan Task part 4</vt:lpstr>
      <vt:lpstr>UC5: Resolve Conflict</vt:lpstr>
      <vt:lpstr>UC5: Resolve Conflict part2</vt:lpstr>
      <vt:lpstr>UC6:  Update Task Status</vt:lpstr>
      <vt:lpstr>UC7:  Advance Time</vt:lpstr>
      <vt:lpstr>UC8:  Simulation Commit</vt:lpstr>
      <vt:lpstr>UC8:  Simulation Revert</vt:lpstr>
      <vt:lpstr>Testing</vt:lpstr>
      <vt:lpstr>Testing - Testsuite</vt:lpstr>
      <vt:lpstr>Werkverdeling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SWOP – TaskMan iteratie 1</dc:title>
  <dc:creator>Vincent</dc:creator>
  <cp:lastModifiedBy>Vincent</cp:lastModifiedBy>
  <cp:revision>44</cp:revision>
  <dcterms:created xsi:type="dcterms:W3CDTF">2015-03-18T15:31:56Z</dcterms:created>
  <dcterms:modified xsi:type="dcterms:W3CDTF">2015-05-04T08:57:55Z</dcterms:modified>
</cp:coreProperties>
</file>